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  <p:sldId id="313" r:id="rId62"/>
    <p:sldId id="314" r:id="rId63"/>
    <p:sldId id="315" r:id="rId64"/>
    <p:sldId id="316" r:id="rId65"/>
    <p:sldId id="317" r:id="rId66"/>
    <p:sldId id="318" r:id="rId67"/>
    <p:sldId id="319" r:id="rId68"/>
    <p:sldId id="320" r:id="rId69"/>
    <p:sldId id="321" r:id="rId70"/>
    <p:sldId id="322" r:id="rId71"/>
    <p:sldId id="323" r:id="rId72"/>
    <p:sldId id="324" r:id="rId73"/>
    <p:sldId id="325" r:id="rId74"/>
  </p:sldIdLst>
  <p:sldSz cy="5143500" cx="9144000"/>
  <p:notesSz cx="6858000" cy="9144000"/>
  <p:embeddedFontLst>
    <p:embeddedFont>
      <p:font typeface="Cabin"/>
      <p:regular r:id="rId75"/>
      <p:bold r:id="rId76"/>
      <p:italic r:id="rId77"/>
      <p:boldItalic r:id="rId7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6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9" Type="http://schemas.openxmlformats.org/officeDocument/2006/relationships/slide" Target="slides/slide4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73" Type="http://schemas.openxmlformats.org/officeDocument/2006/relationships/slide" Target="slides/slide69.xml"/><Relationship Id="rId72" Type="http://schemas.openxmlformats.org/officeDocument/2006/relationships/slide" Target="slides/slide68.xml"/><Relationship Id="rId31" Type="http://schemas.openxmlformats.org/officeDocument/2006/relationships/slide" Target="slides/slide27.xml"/><Relationship Id="rId75" Type="http://schemas.openxmlformats.org/officeDocument/2006/relationships/font" Target="fonts/Cabin-regular.fntdata"/><Relationship Id="rId30" Type="http://schemas.openxmlformats.org/officeDocument/2006/relationships/slide" Target="slides/slide26.xml"/><Relationship Id="rId74" Type="http://schemas.openxmlformats.org/officeDocument/2006/relationships/slide" Target="slides/slide70.xml"/><Relationship Id="rId33" Type="http://schemas.openxmlformats.org/officeDocument/2006/relationships/slide" Target="slides/slide29.xml"/><Relationship Id="rId77" Type="http://schemas.openxmlformats.org/officeDocument/2006/relationships/font" Target="fonts/Cabin-italic.fntdata"/><Relationship Id="rId32" Type="http://schemas.openxmlformats.org/officeDocument/2006/relationships/slide" Target="slides/slide28.xml"/><Relationship Id="rId76" Type="http://schemas.openxmlformats.org/officeDocument/2006/relationships/font" Target="fonts/Cabin-bold.fntdata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78" Type="http://schemas.openxmlformats.org/officeDocument/2006/relationships/font" Target="fonts/Cabin-boldItalic.fntdata"/><Relationship Id="rId71" Type="http://schemas.openxmlformats.org/officeDocument/2006/relationships/slide" Target="slides/slide67.xml"/><Relationship Id="rId70" Type="http://schemas.openxmlformats.org/officeDocument/2006/relationships/slide" Target="slides/slide66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62" Type="http://schemas.openxmlformats.org/officeDocument/2006/relationships/slide" Target="slides/slide58.xml"/><Relationship Id="rId61" Type="http://schemas.openxmlformats.org/officeDocument/2006/relationships/slide" Target="slides/slide57.xml"/><Relationship Id="rId20" Type="http://schemas.openxmlformats.org/officeDocument/2006/relationships/slide" Target="slides/slide16.xml"/><Relationship Id="rId64" Type="http://schemas.openxmlformats.org/officeDocument/2006/relationships/slide" Target="slides/slide60.xml"/><Relationship Id="rId63" Type="http://schemas.openxmlformats.org/officeDocument/2006/relationships/slide" Target="slides/slide59.xml"/><Relationship Id="rId22" Type="http://schemas.openxmlformats.org/officeDocument/2006/relationships/slide" Target="slides/slide18.xml"/><Relationship Id="rId66" Type="http://schemas.openxmlformats.org/officeDocument/2006/relationships/slide" Target="slides/slide62.xml"/><Relationship Id="rId21" Type="http://schemas.openxmlformats.org/officeDocument/2006/relationships/slide" Target="slides/slide17.xml"/><Relationship Id="rId65" Type="http://schemas.openxmlformats.org/officeDocument/2006/relationships/slide" Target="slides/slide61.xml"/><Relationship Id="rId24" Type="http://schemas.openxmlformats.org/officeDocument/2006/relationships/slide" Target="slides/slide20.xml"/><Relationship Id="rId68" Type="http://schemas.openxmlformats.org/officeDocument/2006/relationships/slide" Target="slides/slide64.xml"/><Relationship Id="rId23" Type="http://schemas.openxmlformats.org/officeDocument/2006/relationships/slide" Target="slides/slide19.xml"/><Relationship Id="rId67" Type="http://schemas.openxmlformats.org/officeDocument/2006/relationships/slide" Target="slides/slide63.xml"/><Relationship Id="rId60" Type="http://schemas.openxmlformats.org/officeDocument/2006/relationships/slide" Target="slides/slide56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69" Type="http://schemas.openxmlformats.org/officeDocument/2006/relationships/slide" Target="slides/slide6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9" Type="http://schemas.openxmlformats.org/officeDocument/2006/relationships/slide" Target="slides/slide25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11" Type="http://schemas.openxmlformats.org/officeDocument/2006/relationships/slide" Target="slides/slide7.xml"/><Relationship Id="rId55" Type="http://schemas.openxmlformats.org/officeDocument/2006/relationships/slide" Target="slides/slide51.xml"/><Relationship Id="rId10" Type="http://schemas.openxmlformats.org/officeDocument/2006/relationships/slide" Target="slides/slide6.xml"/><Relationship Id="rId54" Type="http://schemas.openxmlformats.org/officeDocument/2006/relationships/slide" Target="slides/slide50.xml"/><Relationship Id="rId13" Type="http://schemas.openxmlformats.org/officeDocument/2006/relationships/slide" Target="slides/slide9.xml"/><Relationship Id="rId57" Type="http://schemas.openxmlformats.org/officeDocument/2006/relationships/slide" Target="slides/slide53.xml"/><Relationship Id="rId12" Type="http://schemas.openxmlformats.org/officeDocument/2006/relationships/slide" Target="slides/slide8.xml"/><Relationship Id="rId56" Type="http://schemas.openxmlformats.org/officeDocument/2006/relationships/slide" Target="slides/slide52.xml"/><Relationship Id="rId15" Type="http://schemas.openxmlformats.org/officeDocument/2006/relationships/slide" Target="slides/slide11.xml"/><Relationship Id="rId59" Type="http://schemas.openxmlformats.org/officeDocument/2006/relationships/slide" Target="slides/slide55.xml"/><Relationship Id="rId14" Type="http://schemas.openxmlformats.org/officeDocument/2006/relationships/slide" Target="slides/slide10.xml"/><Relationship Id="rId58" Type="http://schemas.openxmlformats.org/officeDocument/2006/relationships/slide" Target="slides/slide5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Shape 6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2" name="Shape 142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0" name="Shape 160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2" name="Shape 172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8" name="Shape 178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70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4" name="Shape 184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Shape 1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6" name="Shape 196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01" name="Shape 2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Shape 202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Shape 21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7" name="Shape 21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3" name="Shape 22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Shape 2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9" name="Shape 22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Shape 23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1" name="Shape 24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in a series</a:t>
            </a:r>
          </a:p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Shape 2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7" name="Shape 24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252" name="Shape 2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Shape 25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Shape 2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9" name="Shape 25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" name="Shape 2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5" name="Shape 26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Shape 27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7" name="Shape 27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3" name="Shape 28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Shape 28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9" name="Shape 28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Shape 29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5" name="Shape 29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1" name="Shape 30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Shape 84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Shape 30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7" name="Shape 30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Shape 31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3" name="Shape 31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Shape 3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9" name="Shape 31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4" name="Shape 32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5" name="Shape 32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Shape 3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1" name="Shape 33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Shape 3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7" name="Shape 33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Shape 34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3" name="Shape 34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Shape 34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9" name="Shape 34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4" name="Shape 3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5" name="Shape 35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Shape 3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1" name="Shape 36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Shape 3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7" name="Shape 36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72" name="Shape 3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Shape 37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Shape 37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8" name="Shape 3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9" name="Shape 37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Shape 3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5" name="Shape 38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Shape 38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0" name="Shape 3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1" name="Shape 39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6" name="Shape 3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7" name="Shape 39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Shape 4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3" name="Shape 40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Shape 4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9" name="Shape 40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" name="Shape 41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5" name="Shape 41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Shape 41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Shape 4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1" name="Shape 42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6" name="Shape 42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27" name="Shape 42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2" name="Shape 4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3" name="Shape 43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Shape 4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9" name="Shape 43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2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Shape 4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45" name="Shape 44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0" name="Shape 45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1" name="Shape 45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56" name="Shape 4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Shape 457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Shape 46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3" name="Shape 463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8" name="Shape 46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69" name="Shape 469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4" name="Shape 4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5" name="Shape 475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0" name="Shape 48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1" name="Shape 481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4" name="Shape 104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86" name="Shape 48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 in a series</a:t>
            </a:r>
          </a:p>
        </p:txBody>
      </p:sp>
      <p:sp>
        <p:nvSpPr>
          <p:cNvPr id="487" name="Shape 48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6" name="Shape 116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lt1"/>
              </a:buClr>
              <a:buFont typeface="Cabin"/>
              <a:buNone/>
              <a:defRPr b="0" i="0" sz="4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rtl="0">
              <a:spcBef>
                <a:spcPts val="0"/>
              </a:spcBef>
              <a:buNone/>
              <a:defRPr sz="1800"/>
            </a:lvl2pPr>
            <a:lvl3pPr indent="0" lvl="2" rtl="0">
              <a:spcBef>
                <a:spcPts val="0"/>
              </a:spcBef>
              <a:buNone/>
              <a:defRPr sz="1800"/>
            </a:lvl3pPr>
            <a:lvl4pPr indent="0" lvl="3" rtl="0">
              <a:spcBef>
                <a:spcPts val="0"/>
              </a:spcBef>
              <a:buNone/>
              <a:defRPr sz="1800"/>
            </a:lvl4pPr>
            <a:lvl5pPr indent="0" lvl="4" rtl="0">
              <a:spcBef>
                <a:spcPts val="0"/>
              </a:spcBef>
              <a:buNone/>
              <a:defRPr sz="1800"/>
            </a:lvl5pPr>
            <a:lvl6pPr indent="0" lvl="5" rtl="0">
              <a:spcBef>
                <a:spcPts val="0"/>
              </a:spcBef>
              <a:buNone/>
              <a:defRPr sz="1800"/>
            </a:lvl6pPr>
            <a:lvl7pPr indent="0" lvl="6" rtl="0">
              <a:spcBef>
                <a:spcPts val="0"/>
              </a:spcBef>
              <a:buNone/>
              <a:defRPr sz="1800"/>
            </a:lvl7pPr>
            <a:lvl8pPr indent="0" lvl="7" rtl="0">
              <a:spcBef>
                <a:spcPts val="0"/>
              </a:spcBef>
              <a:buNone/>
              <a:defRPr sz="1800"/>
            </a:lvl8pPr>
            <a:lvl9pPr indent="0" lvl="8" rtl="0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buClr>
                <a:schemeClr val="lt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-107950" lvl="1" marL="742950" marR="0" rtl="0" algn="l">
              <a:spcBef>
                <a:spcPts val="560"/>
              </a:spcBef>
              <a:buClr>
                <a:schemeClr val="lt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-76200" lvl="2" marL="1143000" marR="0" rtl="0" algn="l">
              <a:spcBef>
                <a:spcPts val="480"/>
              </a:spcBef>
              <a:buClr>
                <a:schemeClr val="lt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-101600" lvl="3" marL="1600200" marR="0" rtl="0" algn="l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-101600" lvl="4" marL="2057400" marR="0" rtl="0" algn="l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lt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x="457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0" y="4767262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0" y="4767262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30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2" name="Shape 42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png"/><Relationship Id="rId4" Type="http://schemas.openxmlformats.org/officeDocument/2006/relationships/hyperlink" Target="http://creativecommons.org/licenses/by/4.0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0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0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reative Commons License" id="65" name="Shape 6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5725" y="2501800"/>
            <a:ext cx="838200" cy="2952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Shape 66"/>
          <p:cNvSpPr txBox="1"/>
          <p:nvPr/>
        </p:nvSpPr>
        <p:spPr>
          <a:xfrm>
            <a:off x="304800" y="15634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lnSpc>
                <a:spcPct val="147413"/>
              </a:lnSpc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450">
                <a:solidFill>
                  <a:srgbClr val="464646"/>
                </a:solidFill>
                <a:highlight>
                  <a:srgbClr val="FFFFFF"/>
                </a:highlight>
              </a:rPr>
              <a:t>© Authors Alliance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450">
                <a:solidFill>
                  <a:srgbClr val="464646"/>
                </a:solidFill>
                <a:highlight>
                  <a:srgbClr val="FFFFFF"/>
                </a:highlight>
              </a:rPr>
              <a:t>This work is licensed under a </a:t>
            </a:r>
            <a:r>
              <a:rPr lang="en-US" sz="1450">
                <a:solidFill>
                  <a:srgbClr val="049CCF"/>
                </a:solidFill>
                <a:highlight>
                  <a:srgbClr val="FFFFFF"/>
                </a:highlight>
                <a:hlinkClick r:id="rId4"/>
              </a:rPr>
              <a:t>Creative Commons Attribution 4.0 International License</a:t>
            </a:r>
            <a:r>
              <a:rPr lang="en-US"/>
              <a:t> (exclusive of third-party rights, which are attributed throughout).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But copyright operates by restricting the parties entitled to make a work available.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Availability’s copyright complications: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-US"/>
              <a:t>Price-based availability restrictions</a:t>
            </a:r>
          </a:p>
          <a:p>
            <a:pPr indent="-228600" lvl="0" marL="457200">
              <a:spcBef>
                <a:spcPts val="0"/>
              </a:spcBef>
            </a:pPr>
            <a:r>
              <a:rPr lang="en-US"/>
              <a:t>Format-based availability restrictions</a:t>
            </a:r>
          </a:p>
          <a:p>
            <a:pPr indent="-228600" lvl="0" marL="457200">
              <a:spcBef>
                <a:spcPts val="0"/>
              </a:spcBef>
            </a:pPr>
            <a:r>
              <a:rPr lang="en-US"/>
              <a:t>Language-based availability restrictions</a:t>
            </a:r>
          </a:p>
          <a:p>
            <a:pPr indent="-228600" lvl="0" marL="457200">
              <a:spcBef>
                <a:spcPts val="0"/>
              </a:spcBef>
            </a:pPr>
            <a:r>
              <a:rPr lang="en-US"/>
              <a:t>Geography-based availability restrictions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-US"/>
              <a:t>Ownership-based availability restrictions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-US"/>
              <a:t>Owners not making works available in any form</a:t>
            </a:r>
          </a:p>
          <a:p>
            <a:pPr indent="-228600" lvl="1" marL="914400">
              <a:spcBef>
                <a:spcPts val="0"/>
              </a:spcBef>
            </a:pPr>
            <a:r>
              <a:rPr lang="en-US"/>
              <a:t>Owners not being identifiable / discoverable to seek permission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 problem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While authors have an interest in seeing their work make an impact, many publishers—even many university presses—are interested primarily in commercial viability.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/>
              <a:t>When publishers hold all rights to a work that is no longer commercially viable, will it be made available?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Keep in mind, most copyrighted works have a relatively short commercial life, selling for a few years or less.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Print runs for academic monographs now most often run in the low hundreds…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… and are priced to be purchased by libraries, not readers.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We have good reason to be nervous about trusting non-author rightsholders with long-term preservation and availability.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 U.S. Library of Congress commissioned a study into the fate of American silent cinema, finding that the vast majority of such films have been lost in their entirety.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“There is no single number for existing American silent-era feature films, as the surviving copies vary in format and completeness. . . .70% are believed to be completely lost.”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Troublingly, that loss was due in part to willful destruction by rights holders.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-69850" lvl="0" marL="0" marR="0" rtl="0" algn="ctr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6829"/>
              <a:buFont typeface="Arial"/>
              <a:buNone/>
            </a:pPr>
            <a:r>
              <a:rPr lang="en-US" sz="4050"/>
              <a:t>Copyright law, international agreements, and long-term accessibility</a:t>
            </a:r>
          </a:p>
        </p:txBody>
      </p:sp>
      <p:sp>
        <p:nvSpPr>
          <p:cNvPr id="73" name="Shape 73"/>
          <p:cNvSpPr txBox="1"/>
          <p:nvPr>
            <p:ph idx="1" type="subTitle"/>
          </p:nvPr>
        </p:nvSpPr>
        <p:spPr>
          <a:xfrm>
            <a:off x="311700" y="2834125"/>
            <a:ext cx="85206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Michael Wolfe, Authors Alliance Executive Director </a:t>
            </a: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University of Waikato Library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September 2016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</a:p>
          <a:p>
            <a:pPr indent="0" lvl="0" marL="0" marR="0" rtl="0" algn="ctr">
              <a:lnSpc>
                <a:spcPct val="90000"/>
              </a:lnSpc>
              <a:spcBef>
                <a:spcPts val="75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/>
        </p:nvSpPr>
        <p:spPr>
          <a:xfrm>
            <a:off x="260350" y="4436533"/>
            <a:ext cx="862330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mike@authorsalliance.org     //     @Mchl_Wolfe     //     authorsalliance.org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Empirical work about the long-term availability of most copyrighted works is distressing: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In the U.S., a study of copyright registrations found that 85% of rightsholders opted to let registration lapse after 28 years rather than renew for a subsequent term.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Survey of the google books corpus (20+ million volumes) found the vast majority to be in-copyright but out of print.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>
            <p:ph type="title"/>
          </p:nvPr>
        </p:nvSpPr>
        <p:spPr>
          <a:xfrm>
            <a:off x="457200" y="205979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Cabin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The result: the disappearing of the 20</a:t>
            </a:r>
            <a:r>
              <a:rPr b="0" baseline="30000" i="0" lang="en-US" sz="3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th</a:t>
            </a:r>
            <a:r>
              <a:rPr b="0" i="0" lang="en-US" sz="32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 century</a:t>
            </a:r>
          </a:p>
        </p:txBody>
      </p:sp>
      <p:pic>
        <p:nvPicPr>
          <p:cNvPr id="205" name="Shape 2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9795" y="854708"/>
            <a:ext cx="6505200" cy="343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Shape 206"/>
          <p:cNvSpPr/>
          <p:nvPr/>
        </p:nvSpPr>
        <p:spPr>
          <a:xfrm>
            <a:off x="5257800" y="3200400"/>
            <a:ext cx="1657500" cy="685800"/>
          </a:xfrm>
          <a:prstGeom prst="ellipse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350" u="none" cap="none" strike="noStrike">
              <a:solidFill>
                <a:schemeClr val="lt1"/>
              </a:solidFill>
              <a:latin typeface="Cabin"/>
              <a:ea typeface="Cabin"/>
              <a:cs typeface="Cabin"/>
              <a:sym typeface="Cabin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1474635" y="4463026"/>
            <a:ext cx="73842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US" sz="1050">
                <a:solidFill>
                  <a:srgbClr val="292934"/>
                </a:solidFill>
                <a:latin typeface="Arial"/>
                <a:ea typeface="Arial"/>
                <a:cs typeface="Arial"/>
                <a:sym typeface="Arial"/>
              </a:rPr>
              <a:t>From “How Copyright Keeps Books Disappeared,” by Paul Heald.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3959">
                <a:solidFill>
                  <a:srgbClr val="FFFFFF"/>
                </a:solidFill>
              </a:rPr>
              <a:t>International agreements play a  central role in copyright law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Two tenets to international copyright:</a:t>
            </a:r>
          </a:p>
          <a:p>
            <a:pPr indent="-228600" lvl="0" marL="457200">
              <a:spcBef>
                <a:spcPts val="0"/>
              </a:spcBef>
              <a:buChar char="●"/>
            </a:pPr>
            <a:r>
              <a:rPr lang="en-US"/>
              <a:t>National treatment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-US"/>
              <a:t>Minimum standards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International agreements on copyright tend to fall into two types: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-US"/>
              <a:t>IP treaties</a:t>
            </a:r>
          </a:p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-US"/>
              <a:t>Trade agreements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Distinguishing the two are </a:t>
            </a:r>
            <a:r>
              <a:rPr i="1" lang="en-US"/>
              <a:t>remedies</a:t>
            </a:r>
            <a:r>
              <a:rPr lang="en-US"/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Trade agreement remedies have teeth—WTO disputes are taken seriously by states.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 Berne Convention is the leading international copyright agreement, applies to most WTO members through the TRIPS agreement.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uthors-alliance_logo white [Converted].png" id="80" name="Shape 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1237" y="1227008"/>
            <a:ext cx="5961524" cy="2609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Many international trade agreements are formed on a “Berne plus” basis, committing signatories to Berne and adding additional requirements.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3959">
                <a:solidFill>
                  <a:srgbClr val="FFFFFF"/>
                </a:solidFill>
              </a:rPr>
              <a:t>The Minimum Standards Ratchet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Minimum standards tend to act as a ratchet. The term and scope of protection only increases with time.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In comparison, limitations and exceptions in international agreements are:</a:t>
            </a:r>
          </a:p>
          <a:p>
            <a:pPr indent="-228600" lvl="0" marL="457200">
              <a:spcBef>
                <a:spcPts val="0"/>
              </a:spcBef>
              <a:buChar char="●"/>
            </a:pPr>
            <a:r>
              <a:rPr lang="en-US"/>
              <a:t>optional</a:t>
            </a:r>
          </a:p>
          <a:p>
            <a:pPr indent="-228600" lvl="0" marL="457200" rtl="0">
              <a:spcBef>
                <a:spcPts val="0"/>
              </a:spcBef>
              <a:buChar char="●"/>
            </a:pPr>
            <a:r>
              <a:rPr lang="en-US"/>
              <a:t>limited by the “three-step test”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"Members shall confine limitations and exceptions to exclusive rights to certain special cases which do not conflict with a normal exploitation of the work and do not unreasonably prejudice the legitimate interests of the rights holder."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"Members shall confine limitations and exceptions to exclusive rights to </a:t>
            </a:r>
            <a:r>
              <a:rPr b="1" lang="en-US"/>
              <a:t>(1)</a:t>
            </a:r>
            <a:r>
              <a:rPr lang="en-US"/>
              <a:t> certain special cases which </a:t>
            </a:r>
            <a:r>
              <a:rPr b="1" lang="en-US"/>
              <a:t>(2)</a:t>
            </a:r>
            <a:r>
              <a:rPr lang="en-US"/>
              <a:t> do not conflict with a normal exploitation of the work and </a:t>
            </a:r>
            <a:r>
              <a:rPr b="1" lang="en-US"/>
              <a:t>(3)</a:t>
            </a:r>
            <a:r>
              <a:rPr lang="en-US"/>
              <a:t> do not unreasonably prejudice the legitimate interests of the rights holder."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 result is continually escalating minimum standards, without limitations and exceptions capable of keeping up.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Two features of these minimum standards particularly exacerbate the availability problem: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AutoNum type="arabicPeriod"/>
            </a:pPr>
            <a:r>
              <a:rPr lang="en-US"/>
              <a:t>The elimination of formalities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2.  Lengthening terms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idx="1" type="body"/>
          </p:nvPr>
        </p:nvSpPr>
        <p:spPr>
          <a:xfrm>
            <a:off x="457200" y="2120218"/>
            <a:ext cx="8229600" cy="1100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Promoting authorship for the public good by supporting authors who </a:t>
            </a:r>
            <a:r>
              <a:rPr b="0" i="1" lang="en-US" sz="3200" u="none" cap="none" strike="noStrike">
                <a:solidFill>
                  <a:schemeClr val="dk1"/>
                </a:solidFill>
                <a:latin typeface="Cabin"/>
                <a:ea typeface="Cabin"/>
                <a:cs typeface="Cabin"/>
                <a:sym typeface="Cabin"/>
              </a:rPr>
              <a:t>write to be read.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i="1" lang="en-US"/>
              <a:t>Formalities </a:t>
            </a:r>
            <a:r>
              <a:rPr lang="en-US"/>
              <a:t>were those steps required to receive and maintain copyright protection.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Eliminating formalities makes the copyright regime apply (more or less) equally to all works.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But works and authors are not created equal (do you need life + 70 years of protection for your napkin sketches? your childhood drawings?)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Some formalities also helped keep tabs on the system—they allowed us to know who originally owned copyrighted works.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These problems are compounded by increasing term length.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en-US"/>
              <a:t>Average commercial viability decreases by vastly increasing the total number of copyrighted works…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… meaning expanding term lengths only make sense for a decreasing percentage of works.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I.e., those that will remain commercially viable/available for the whole term.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Economic analyses have suggested that the present value of copyright term extension </a:t>
            </a:r>
            <a:r>
              <a:rPr i="1" lang="en-US"/>
              <a:t>to rightsholders</a:t>
            </a:r>
            <a:r>
              <a:rPr lang="en-US"/>
              <a:t> is approaching </a:t>
            </a:r>
            <a:r>
              <a:rPr i="1" lang="en-US"/>
              <a:t>nothing.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And as copyrighted works proliferate, a lack of record keeping means little clarity as to who copyright owners for commercially unavailable works actually are.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4DC713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idx="1" type="body"/>
          </p:nvPr>
        </p:nvSpPr>
        <p:spPr>
          <a:xfrm>
            <a:off x="2792896" y="1457849"/>
            <a:ext cx="3558300" cy="98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lt1"/>
              </a:buClr>
              <a:buSzPct val="25000"/>
              <a:buFont typeface="Arial"/>
              <a:buNone/>
            </a:pPr>
            <a:r>
              <a:rPr b="0" i="0" lang="en-US" sz="6600" u="none" cap="none" strike="noStrike">
                <a:solidFill>
                  <a:schemeClr val="lt1"/>
                </a:solidFill>
                <a:latin typeface="Cabin"/>
                <a:ea typeface="Cabin"/>
                <a:cs typeface="Cabin"/>
                <a:sym typeface="Cabin"/>
              </a:rPr>
              <a:t>Join!</a:t>
            </a:r>
          </a:p>
        </p:txBody>
      </p:sp>
      <p:sp>
        <p:nvSpPr>
          <p:cNvPr id="93" name="Shape 93"/>
          <p:cNvSpPr txBox="1"/>
          <p:nvPr/>
        </p:nvSpPr>
        <p:spPr>
          <a:xfrm>
            <a:off x="655983" y="2561092"/>
            <a:ext cx="78321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4800" u="none" cap="none" strike="noStrik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authorsalliance.org/join</a:t>
            </a:r>
          </a:p>
        </p:txBody>
      </p:sp>
      <p:sp>
        <p:nvSpPr>
          <p:cNvPr id="94" name="Shape 94"/>
          <p:cNvSpPr txBox="1"/>
          <p:nvPr/>
        </p:nvSpPr>
        <p:spPr>
          <a:xfrm>
            <a:off x="655983" y="3276709"/>
            <a:ext cx="7832100" cy="65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4080" u="none" cap="none" strike="noStrike">
                <a:solidFill>
                  <a:srgbClr val="FFFFFF"/>
                </a:solidFill>
                <a:latin typeface="Cabin"/>
                <a:ea typeface="Cabin"/>
                <a:cs typeface="Cabin"/>
                <a:sym typeface="Cabin"/>
              </a:rPr>
              <a:t>membership is free + international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This is commonly called the “orphan works” problem. Some works just can’t be matched with their owners, existing in availability purgatory.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374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3959">
                <a:solidFill>
                  <a:srgbClr val="FFFFFF"/>
                </a:solidFill>
              </a:rPr>
              <a:t>In this context, what to make of the TPPA?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As far as copyright policy goes, the TPPA is a continuation of the norm: increasing minimum standards without attention to limitations and exceptions.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Although its call for “balanced” copyright and explicit reference to the importance of the public domain are welcome, they don’t stand for much in practice.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Shape 39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From the U.S. perspective, nothing of substance stands to change in copyright.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For most other signatories, the “life + 70” term extension is the largest red flag.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hape 40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 agreement also exports the U.S. approach to technological protection measures…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 txBox="1"/>
          <p:nvPr>
            <p:ph type="title"/>
          </p:nvPr>
        </p:nvSpPr>
        <p:spPr>
          <a:xfrm>
            <a:off x="490250" y="450150"/>
            <a:ext cx="64431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… which is currently under review in the U.S. due to widely acknowledged flaws in its approach.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6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TPMs and their legal protection are a potential availability crisis waiting to happen.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2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Shape 42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Perhaps the largest concern is procedural: investor-state dispute settlement.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3959">
                <a:solidFill>
                  <a:srgbClr val="FFFFFF"/>
                </a:solidFill>
              </a:rPr>
              <a:t>Copyright and Availability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TRIPS disputes are state-to-state. Adding investors to the mix gives substantial power to one particular kind of stakeholder—industry rightsholders.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4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Shape 43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In the U.S., “fair use” has been our safety valve when it comes to availability problems.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hape 44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Many think it might also help resolve the growing orphan works problem.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Can fair use survive the three-step test in an ISDS world?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Shape 45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Could other legislative solutions to availability problems?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Shape 45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69850" lvl="0" marL="0" marR="0" rtl="0" algn="ctr">
              <a:spcBef>
                <a:spcPts val="0"/>
              </a:spcBef>
              <a:buClr>
                <a:schemeClr val="dk1"/>
              </a:buClr>
              <a:buSzPct val="27500"/>
              <a:buFont typeface="Arial"/>
              <a:buNone/>
            </a:pPr>
            <a:r>
              <a:rPr lang="en-US" sz="3959">
                <a:solidFill>
                  <a:srgbClr val="FFFFFF"/>
                </a:solidFill>
              </a:rPr>
              <a:t>Rethinking the ratchet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There are some positive signs that international copyright’s one-way trajectory might be slowing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Shape 471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The Marrakesh Agreement is the first copyright agreement to be directed toward developing minimum standards for limitations and exceptions.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Shape 47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But extending that approach to trade agreements—where public interest voices are rarely at the table—will prove difficult.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Shape 48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A good reason to join Authors Alliance?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/>
              <a:t>Some of these themes should echo those from this afternoon’s workshop.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uthors-alliance_logo white [Converted].png" id="489" name="Shape 4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91237" y="1227008"/>
            <a:ext cx="5961524" cy="2609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While the workshop was focused on fixes within authors’ reach, this talk is directed toward the policies driving today’s availability crises.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/>
              <a:t>In the Anglo-American tradition, copyright fuels availability by incentivizing the creation of / trade in copyrighted works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